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90" r:id="rId7"/>
    <p:sldId id="266" r:id="rId8"/>
    <p:sldId id="293" r:id="rId9"/>
    <p:sldId id="287" r:id="rId10"/>
    <p:sldId id="279" r:id="rId11"/>
    <p:sldId id="289" r:id="rId12"/>
    <p:sldId id="263" r:id="rId13"/>
    <p:sldId id="264" r:id="rId14"/>
    <p:sldId id="28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592898-EF40-400A-9B0F-8CDDC83E1EB1}" v="16" dt="2025-09-01T18:20:33.37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9" d="100"/>
          <a:sy n="59" d="100"/>
        </p:scale>
        <p:origin x="1500" y="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 Boyle" userId="a4060348-ef59-4b89-a654-073e88ff4a9d" providerId="ADAL" clId="{A465CE2E-6893-461E-BC67-9B323ECAEB77}"/>
    <pc:docChg chg="custSel delSld modSld">
      <pc:chgData name="Tom Boyle" userId="a4060348-ef59-4b89-a654-073e88ff4a9d" providerId="ADAL" clId="{A465CE2E-6893-461E-BC67-9B323ECAEB77}" dt="2025-09-01T20:43:03.365" v="31" actId="20577"/>
      <pc:docMkLst>
        <pc:docMk/>
      </pc:docMkLst>
      <pc:sldChg chg="addSp delSp modSp mod">
        <pc:chgData name="Tom Boyle" userId="a4060348-ef59-4b89-a654-073e88ff4a9d" providerId="ADAL" clId="{A465CE2E-6893-461E-BC67-9B323ECAEB77}" dt="2025-09-01T20:43:03.365" v="31" actId="20577"/>
        <pc:sldMkLst>
          <pc:docMk/>
          <pc:sldMk cId="2559984319" sldId="263"/>
        </pc:sldMkLst>
        <pc:spChg chg="mod">
          <ac:chgData name="Tom Boyle" userId="a4060348-ef59-4b89-a654-073e88ff4a9d" providerId="ADAL" clId="{A465CE2E-6893-461E-BC67-9B323ECAEB77}" dt="2025-09-01T20:43:03.365" v="31" actId="20577"/>
          <ac:spMkLst>
            <pc:docMk/>
            <pc:sldMk cId="2559984319" sldId="263"/>
            <ac:spMk id="2" creationId="{00000000-0000-0000-0000-000000000000}"/>
          </ac:spMkLst>
        </pc:spChg>
        <pc:spChg chg="add mod">
          <ac:chgData name="Tom Boyle" userId="a4060348-ef59-4b89-a654-073e88ff4a9d" providerId="ADAL" clId="{A465CE2E-6893-461E-BC67-9B323ECAEB77}" dt="2025-09-01T20:42:55.912" v="2" actId="478"/>
          <ac:spMkLst>
            <pc:docMk/>
            <pc:sldMk cId="2559984319" sldId="263"/>
            <ac:spMk id="4" creationId="{92B374FA-CB27-623B-B450-A8EA694E43B5}"/>
          </ac:spMkLst>
        </pc:spChg>
        <pc:graphicFrameChg chg="del">
          <ac:chgData name="Tom Boyle" userId="a4060348-ef59-4b89-a654-073e88ff4a9d" providerId="ADAL" clId="{A465CE2E-6893-461E-BC67-9B323ECAEB77}" dt="2025-09-01T20:42:55.912" v="2" actId="478"/>
          <ac:graphicFrameMkLst>
            <pc:docMk/>
            <pc:sldMk cId="2559984319" sldId="263"/>
            <ac:graphicFrameMk id="5" creationId="{281255C1-CC3A-7DC1-EDF4-41A2A6190AB1}"/>
          </ac:graphicFrameMkLst>
        </pc:graphicFrameChg>
      </pc:sldChg>
      <pc:sldChg chg="delSp del mod">
        <pc:chgData name="Tom Boyle" userId="a4060348-ef59-4b89-a654-073e88ff4a9d" providerId="ADAL" clId="{A465CE2E-6893-461E-BC67-9B323ECAEB77}" dt="2025-09-01T20:42:48.791" v="1" actId="47"/>
        <pc:sldMkLst>
          <pc:docMk/>
          <pc:sldMk cId="2689019426" sldId="292"/>
        </pc:sldMkLst>
        <pc:spChg chg="del">
          <ac:chgData name="Tom Boyle" userId="a4060348-ef59-4b89-a654-073e88ff4a9d" providerId="ADAL" clId="{A465CE2E-6893-461E-BC67-9B323ECAEB77}" dt="2025-09-01T20:42:44.329" v="0" actId="478"/>
          <ac:spMkLst>
            <pc:docMk/>
            <pc:sldMk cId="2689019426" sldId="292"/>
            <ac:spMk id="4" creationId="{A1C38E0A-870F-5FC3-7644-C2CB8152061E}"/>
          </ac:spMkLst>
        </pc:spChg>
      </pc:sldChg>
    </pc:docChg>
  </pc:docChgLst>
</pc:chgInfo>
</file>

<file path=ppt/diagrams/_rels/data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image" Target="../media/image2.png"/></Relationships>
</file>

<file path=ppt/diagrams/_rels/drawing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image" Target="../media/image2.png"/></Relationships>
</file>

<file path=ppt/diagrams/colors1.xml><?xml version="1.0" encoding="utf-8"?>
<dgm:colorsDef xmlns:dgm="http://schemas.openxmlformats.org/drawingml/2006/diagram" xmlns:a="http://schemas.openxmlformats.org/drawingml/2006/main" uniqueId="urn:microsoft.com/office/officeart/2018/5/colors/Iconchunking_neutralicon_accent4_2">
  <dgm:title val=""/>
  <dgm:desc val=""/>
  <dgm:catLst>
    <dgm:cat type="accent4" pri="14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dgm:fillClrLst>
    <dgm:linClrLst meth="repeat">
      <a:schemeClr val="lt1">
        <a:alpha val="0"/>
      </a:schemeClr>
    </dgm:linClrLst>
    <dgm:effectClrLst/>
    <dgm:txLinClrLst/>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F2E51E-3C0A-4F61-958F-FB8B203C888E}" type="doc">
      <dgm:prSet loTypeId="urn:microsoft.com/office/officeart/2018/5/layout/IconCircleLabelList" loCatId="icon" qsTypeId="urn:microsoft.com/office/officeart/2005/8/quickstyle/simple1" qsCatId="simple" csTypeId="urn:microsoft.com/office/officeart/2018/5/colors/Iconchunking_neutralicon_accent4_2" csCatId="accent4" phldr="1"/>
      <dgm:spPr/>
      <dgm:t>
        <a:bodyPr/>
        <a:lstStyle/>
        <a:p>
          <a:endParaRPr lang="en-US"/>
        </a:p>
      </dgm:t>
    </dgm:pt>
    <dgm:pt modelId="{8B279A20-31C9-43E0-A998-6574C8837A8A}">
      <dgm:prSet/>
      <dgm:spPr/>
      <dgm:t>
        <a:bodyPr/>
        <a:lstStyle/>
        <a:p>
          <a:pPr>
            <a:defRPr cap="all"/>
          </a:pPr>
          <a:r>
            <a:rPr lang="en-GB" dirty="0"/>
            <a:t>Our Class is called Class 3</a:t>
          </a:r>
          <a:endParaRPr lang="en-US" dirty="0"/>
        </a:p>
      </dgm:t>
    </dgm:pt>
    <dgm:pt modelId="{E9FFB696-B650-4DF2-A92C-8427C0044CA1}" type="parTrans" cxnId="{FE9D3F0D-C9FF-4FE5-AD7A-FC9F6369AF19}">
      <dgm:prSet/>
      <dgm:spPr/>
      <dgm:t>
        <a:bodyPr/>
        <a:lstStyle/>
        <a:p>
          <a:endParaRPr lang="en-US"/>
        </a:p>
      </dgm:t>
    </dgm:pt>
    <dgm:pt modelId="{55C1FF5A-FFB8-4D5B-9AF9-D3D7A705F593}" type="sibTrans" cxnId="{FE9D3F0D-C9FF-4FE5-AD7A-FC9F6369AF19}">
      <dgm:prSet/>
      <dgm:spPr/>
      <dgm:t>
        <a:bodyPr/>
        <a:lstStyle/>
        <a:p>
          <a:endParaRPr lang="en-US"/>
        </a:p>
      </dgm:t>
    </dgm:pt>
    <dgm:pt modelId="{87C53E00-229C-410D-B64A-B30E35884378}">
      <dgm:prSet/>
      <dgm:spPr/>
      <dgm:t>
        <a:bodyPr/>
        <a:lstStyle/>
        <a:p>
          <a:pPr>
            <a:defRPr cap="all"/>
          </a:pPr>
          <a:r>
            <a:rPr lang="en-GB" dirty="0"/>
            <a:t>Teachers:- Mr Boyle</a:t>
          </a:r>
          <a:endParaRPr lang="en-US" dirty="0"/>
        </a:p>
      </dgm:t>
    </dgm:pt>
    <dgm:pt modelId="{5E1D78E2-FDC4-4BCB-9BD2-C0060ADB7B82}" type="parTrans" cxnId="{3E5F1563-2EF6-47A4-846F-FEFC968A7FB6}">
      <dgm:prSet/>
      <dgm:spPr/>
      <dgm:t>
        <a:bodyPr/>
        <a:lstStyle/>
        <a:p>
          <a:endParaRPr lang="en-US"/>
        </a:p>
      </dgm:t>
    </dgm:pt>
    <dgm:pt modelId="{8FBB04D2-E833-44C5-9567-4A76D6B5B276}" type="sibTrans" cxnId="{3E5F1563-2EF6-47A4-846F-FEFC968A7FB6}">
      <dgm:prSet/>
      <dgm:spPr/>
      <dgm:t>
        <a:bodyPr/>
        <a:lstStyle/>
        <a:p>
          <a:endParaRPr lang="en-US"/>
        </a:p>
      </dgm:t>
    </dgm:pt>
    <dgm:pt modelId="{3F0CDF15-3AD1-4F17-8ACE-BEB6B51B75AC}">
      <dgm:prSet/>
      <dgm:spPr/>
      <dgm:t>
        <a:bodyPr/>
        <a:lstStyle/>
        <a:p>
          <a:pPr>
            <a:defRPr cap="all"/>
          </a:pPr>
          <a:r>
            <a:rPr lang="en-GB" dirty="0"/>
            <a:t>Teaching Assistants: Mrs Spilsbury</a:t>
          </a:r>
          <a:endParaRPr lang="en-US" dirty="0"/>
        </a:p>
      </dgm:t>
    </dgm:pt>
    <dgm:pt modelId="{ED9D73CB-E9ED-4DCB-9F41-4C22D9F3EB63}" type="parTrans" cxnId="{4C6C1B2D-3332-460C-9263-5DA755C40937}">
      <dgm:prSet/>
      <dgm:spPr/>
      <dgm:t>
        <a:bodyPr/>
        <a:lstStyle/>
        <a:p>
          <a:endParaRPr lang="en-US"/>
        </a:p>
      </dgm:t>
    </dgm:pt>
    <dgm:pt modelId="{DDAFF643-553A-4F61-8B6F-A1A1983BEABA}" type="sibTrans" cxnId="{4C6C1B2D-3332-460C-9263-5DA755C40937}">
      <dgm:prSet/>
      <dgm:spPr/>
      <dgm:t>
        <a:bodyPr/>
        <a:lstStyle/>
        <a:p>
          <a:endParaRPr lang="en-US"/>
        </a:p>
      </dgm:t>
    </dgm:pt>
    <dgm:pt modelId="{65F5F921-E418-483E-9759-7263EB3E9CBC}" type="pres">
      <dgm:prSet presAssocID="{ABF2E51E-3C0A-4F61-958F-FB8B203C888E}" presName="root" presStyleCnt="0">
        <dgm:presLayoutVars>
          <dgm:dir/>
          <dgm:resizeHandles val="exact"/>
        </dgm:presLayoutVars>
      </dgm:prSet>
      <dgm:spPr/>
    </dgm:pt>
    <dgm:pt modelId="{F87F05F8-1386-4418-B6B2-435CC4FEA1E2}" type="pres">
      <dgm:prSet presAssocID="{8B279A20-31C9-43E0-A998-6574C8837A8A}" presName="compNode" presStyleCnt="0"/>
      <dgm:spPr/>
    </dgm:pt>
    <dgm:pt modelId="{8C5BB4EF-C862-407B-A4A2-DB4E2DC78369}" type="pres">
      <dgm:prSet presAssocID="{8B279A20-31C9-43E0-A998-6574C8837A8A}" presName="iconBgRect" presStyleLbl="bgShp" presStyleIdx="0" presStyleCnt="3"/>
      <dgm:spPr/>
    </dgm:pt>
    <dgm:pt modelId="{7CB27CF8-4096-4A9A-9E7B-5C5794A6450D}" type="pres">
      <dgm:prSet presAssocID="{8B279A20-31C9-43E0-A998-6574C8837A8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B9D1E394-0A1E-4567-B201-BB1675C042C6}" type="pres">
      <dgm:prSet presAssocID="{8B279A20-31C9-43E0-A998-6574C8837A8A}" presName="spaceRect" presStyleCnt="0"/>
      <dgm:spPr/>
    </dgm:pt>
    <dgm:pt modelId="{0A45835F-FE2C-43A5-A8CA-050131A88E93}" type="pres">
      <dgm:prSet presAssocID="{8B279A20-31C9-43E0-A998-6574C8837A8A}" presName="textRect" presStyleLbl="revTx" presStyleIdx="0" presStyleCnt="3">
        <dgm:presLayoutVars>
          <dgm:chMax val="1"/>
          <dgm:chPref val="1"/>
        </dgm:presLayoutVars>
      </dgm:prSet>
      <dgm:spPr/>
    </dgm:pt>
    <dgm:pt modelId="{D574E337-495F-4BE1-869A-DC9186AEF91C}" type="pres">
      <dgm:prSet presAssocID="{55C1FF5A-FFB8-4D5B-9AF9-D3D7A705F593}" presName="sibTrans" presStyleCnt="0"/>
      <dgm:spPr/>
    </dgm:pt>
    <dgm:pt modelId="{11C0933F-F21C-4168-92BA-CE9B3EBBF3EA}" type="pres">
      <dgm:prSet presAssocID="{87C53E00-229C-410D-B64A-B30E35884378}" presName="compNode" presStyleCnt="0"/>
      <dgm:spPr/>
    </dgm:pt>
    <dgm:pt modelId="{B5A35AE2-9BB2-4E43-899D-7B25B66D3903}" type="pres">
      <dgm:prSet presAssocID="{87C53E00-229C-410D-B64A-B30E35884378}" presName="iconBgRect" presStyleLbl="bgShp" presStyleIdx="1" presStyleCnt="3"/>
      <dgm:spPr/>
    </dgm:pt>
    <dgm:pt modelId="{0BC16A65-AD68-4D63-906A-0E2DB8665BA1}" type="pres">
      <dgm:prSet presAssocID="{87C53E00-229C-410D-B64A-B30E35884378}" presName="iconRect" presStyleLbl="node1" presStyleIdx="1" presStyleCnt="3"/>
      <dgm:spPr>
        <a:ln>
          <a:noFill/>
        </a:ln>
      </dgm:spPr>
    </dgm:pt>
    <dgm:pt modelId="{2D3E2010-4FCA-447E-B431-D08B601051FD}" type="pres">
      <dgm:prSet presAssocID="{87C53E00-229C-410D-B64A-B30E35884378}" presName="spaceRect" presStyleCnt="0"/>
      <dgm:spPr/>
    </dgm:pt>
    <dgm:pt modelId="{516FEEAE-E434-410D-B73D-8E56738872C6}" type="pres">
      <dgm:prSet presAssocID="{87C53E00-229C-410D-B64A-B30E35884378}" presName="textRect" presStyleLbl="revTx" presStyleIdx="1" presStyleCnt="3">
        <dgm:presLayoutVars>
          <dgm:chMax val="1"/>
          <dgm:chPref val="1"/>
        </dgm:presLayoutVars>
      </dgm:prSet>
      <dgm:spPr/>
    </dgm:pt>
    <dgm:pt modelId="{01A681C3-2FAB-4D89-9780-C87ABC113DF7}" type="pres">
      <dgm:prSet presAssocID="{8FBB04D2-E833-44C5-9567-4A76D6B5B276}" presName="sibTrans" presStyleCnt="0"/>
      <dgm:spPr/>
    </dgm:pt>
    <dgm:pt modelId="{087798EB-308C-4A3B-8434-ABBD2A64D59B}" type="pres">
      <dgm:prSet presAssocID="{3F0CDF15-3AD1-4F17-8ACE-BEB6B51B75AC}" presName="compNode" presStyleCnt="0"/>
      <dgm:spPr/>
    </dgm:pt>
    <dgm:pt modelId="{35D13FFD-C19D-444A-BD7F-6118331D3BE2}" type="pres">
      <dgm:prSet presAssocID="{3F0CDF15-3AD1-4F17-8ACE-BEB6B51B75AC}" presName="iconBgRect" presStyleLbl="bgShp" presStyleIdx="2" presStyleCnt="3"/>
      <dgm:spPr/>
    </dgm:pt>
    <dgm:pt modelId="{9FC523A6-A411-473F-A360-C17949071BC4}" type="pres">
      <dgm:prSet presAssocID="{3F0CDF15-3AD1-4F17-8ACE-BEB6B51B75AC}" presName="iconRect" presStyleLbl="node1" presStyleIdx="2" presStyleCnt="3" custLinFactNeighborX="6493" custLinFactNeighborY="-2199"/>
      <dgm:spPr>
        <a:ln>
          <a:noFill/>
        </a:ln>
      </dgm:spPr>
    </dgm:pt>
    <dgm:pt modelId="{5E6EA198-9FDC-4EA9-BA60-DA7CC5479CFD}" type="pres">
      <dgm:prSet presAssocID="{3F0CDF15-3AD1-4F17-8ACE-BEB6B51B75AC}" presName="spaceRect" presStyleCnt="0"/>
      <dgm:spPr/>
    </dgm:pt>
    <dgm:pt modelId="{60714A2F-1BCD-4BC0-BEEC-1C3CF0FD642A}" type="pres">
      <dgm:prSet presAssocID="{3F0CDF15-3AD1-4F17-8ACE-BEB6B51B75AC}" presName="textRect" presStyleLbl="revTx" presStyleIdx="2" presStyleCnt="3">
        <dgm:presLayoutVars>
          <dgm:chMax val="1"/>
          <dgm:chPref val="1"/>
        </dgm:presLayoutVars>
      </dgm:prSet>
      <dgm:spPr/>
    </dgm:pt>
  </dgm:ptLst>
  <dgm:cxnLst>
    <dgm:cxn modelId="{FE9D3F0D-C9FF-4FE5-AD7A-FC9F6369AF19}" srcId="{ABF2E51E-3C0A-4F61-958F-FB8B203C888E}" destId="{8B279A20-31C9-43E0-A998-6574C8837A8A}" srcOrd="0" destOrd="0" parTransId="{E9FFB696-B650-4DF2-A92C-8427C0044CA1}" sibTransId="{55C1FF5A-FFB8-4D5B-9AF9-D3D7A705F593}"/>
    <dgm:cxn modelId="{A266B320-142C-444D-9048-14B7A3ECB023}" type="presOf" srcId="{3F0CDF15-3AD1-4F17-8ACE-BEB6B51B75AC}" destId="{60714A2F-1BCD-4BC0-BEEC-1C3CF0FD642A}" srcOrd="0" destOrd="0" presId="urn:microsoft.com/office/officeart/2018/5/layout/IconCircleLabelList"/>
    <dgm:cxn modelId="{4C6C1B2D-3332-460C-9263-5DA755C40937}" srcId="{ABF2E51E-3C0A-4F61-958F-FB8B203C888E}" destId="{3F0CDF15-3AD1-4F17-8ACE-BEB6B51B75AC}" srcOrd="2" destOrd="0" parTransId="{ED9D73CB-E9ED-4DCB-9F41-4C22D9F3EB63}" sibTransId="{DDAFF643-553A-4F61-8B6F-A1A1983BEABA}"/>
    <dgm:cxn modelId="{3E5F1563-2EF6-47A4-846F-FEFC968A7FB6}" srcId="{ABF2E51E-3C0A-4F61-958F-FB8B203C888E}" destId="{87C53E00-229C-410D-B64A-B30E35884378}" srcOrd="1" destOrd="0" parTransId="{5E1D78E2-FDC4-4BCB-9BD2-C0060ADB7B82}" sibTransId="{8FBB04D2-E833-44C5-9567-4A76D6B5B276}"/>
    <dgm:cxn modelId="{58AE83A5-3C85-4129-B42B-8243B05A00E8}" type="presOf" srcId="{8B279A20-31C9-43E0-A998-6574C8837A8A}" destId="{0A45835F-FE2C-43A5-A8CA-050131A88E93}" srcOrd="0" destOrd="0" presId="urn:microsoft.com/office/officeart/2018/5/layout/IconCircleLabelList"/>
    <dgm:cxn modelId="{2B0338C0-E2B3-45D1-899A-2200F7F62219}" type="presOf" srcId="{87C53E00-229C-410D-B64A-B30E35884378}" destId="{516FEEAE-E434-410D-B73D-8E56738872C6}" srcOrd="0" destOrd="0" presId="urn:microsoft.com/office/officeart/2018/5/layout/IconCircleLabelList"/>
    <dgm:cxn modelId="{0F49FBF1-9C8D-4F95-82B7-71BD484A5DCA}" type="presOf" srcId="{ABF2E51E-3C0A-4F61-958F-FB8B203C888E}" destId="{65F5F921-E418-483E-9759-7263EB3E9CBC}" srcOrd="0" destOrd="0" presId="urn:microsoft.com/office/officeart/2018/5/layout/IconCircleLabelList"/>
    <dgm:cxn modelId="{AB3CCFB4-FCA1-42E1-959C-67F1CF075B0B}" type="presParOf" srcId="{65F5F921-E418-483E-9759-7263EB3E9CBC}" destId="{F87F05F8-1386-4418-B6B2-435CC4FEA1E2}" srcOrd="0" destOrd="0" presId="urn:microsoft.com/office/officeart/2018/5/layout/IconCircleLabelList"/>
    <dgm:cxn modelId="{9B0A36CB-CCE9-444A-B951-A463E9C97BBE}" type="presParOf" srcId="{F87F05F8-1386-4418-B6B2-435CC4FEA1E2}" destId="{8C5BB4EF-C862-407B-A4A2-DB4E2DC78369}" srcOrd="0" destOrd="0" presId="urn:microsoft.com/office/officeart/2018/5/layout/IconCircleLabelList"/>
    <dgm:cxn modelId="{347F6E8B-2DC9-47F4-B913-2D5CD703D9A1}" type="presParOf" srcId="{F87F05F8-1386-4418-B6B2-435CC4FEA1E2}" destId="{7CB27CF8-4096-4A9A-9E7B-5C5794A6450D}" srcOrd="1" destOrd="0" presId="urn:microsoft.com/office/officeart/2018/5/layout/IconCircleLabelList"/>
    <dgm:cxn modelId="{CC1E74AC-972E-46F4-AF12-4B6EC4C88F99}" type="presParOf" srcId="{F87F05F8-1386-4418-B6B2-435CC4FEA1E2}" destId="{B9D1E394-0A1E-4567-B201-BB1675C042C6}" srcOrd="2" destOrd="0" presId="urn:microsoft.com/office/officeart/2018/5/layout/IconCircleLabelList"/>
    <dgm:cxn modelId="{20545A36-1122-45F7-8CD0-9795224709AE}" type="presParOf" srcId="{F87F05F8-1386-4418-B6B2-435CC4FEA1E2}" destId="{0A45835F-FE2C-43A5-A8CA-050131A88E93}" srcOrd="3" destOrd="0" presId="urn:microsoft.com/office/officeart/2018/5/layout/IconCircleLabelList"/>
    <dgm:cxn modelId="{3A1DA8A4-2940-4B76-87C2-86527C9C8284}" type="presParOf" srcId="{65F5F921-E418-483E-9759-7263EB3E9CBC}" destId="{D574E337-495F-4BE1-869A-DC9186AEF91C}" srcOrd="1" destOrd="0" presId="urn:microsoft.com/office/officeart/2018/5/layout/IconCircleLabelList"/>
    <dgm:cxn modelId="{5D824267-FD52-467C-9C8A-8057DB5C2C73}" type="presParOf" srcId="{65F5F921-E418-483E-9759-7263EB3E9CBC}" destId="{11C0933F-F21C-4168-92BA-CE9B3EBBF3EA}" srcOrd="2" destOrd="0" presId="urn:microsoft.com/office/officeart/2018/5/layout/IconCircleLabelList"/>
    <dgm:cxn modelId="{0AE09463-C9CE-4281-90CD-38E7D19F9CA9}" type="presParOf" srcId="{11C0933F-F21C-4168-92BA-CE9B3EBBF3EA}" destId="{B5A35AE2-9BB2-4E43-899D-7B25B66D3903}" srcOrd="0" destOrd="0" presId="urn:microsoft.com/office/officeart/2018/5/layout/IconCircleLabelList"/>
    <dgm:cxn modelId="{E2F8C06C-0ADF-42BC-8B74-65EB9A02B446}" type="presParOf" srcId="{11C0933F-F21C-4168-92BA-CE9B3EBBF3EA}" destId="{0BC16A65-AD68-4D63-906A-0E2DB8665BA1}" srcOrd="1" destOrd="0" presId="urn:microsoft.com/office/officeart/2018/5/layout/IconCircleLabelList"/>
    <dgm:cxn modelId="{71C111FF-4A9D-4083-A07A-E36D69EA3F7C}" type="presParOf" srcId="{11C0933F-F21C-4168-92BA-CE9B3EBBF3EA}" destId="{2D3E2010-4FCA-447E-B431-D08B601051FD}" srcOrd="2" destOrd="0" presId="urn:microsoft.com/office/officeart/2018/5/layout/IconCircleLabelList"/>
    <dgm:cxn modelId="{3B0689FC-0BAE-473B-A181-2FFF4E94205B}" type="presParOf" srcId="{11C0933F-F21C-4168-92BA-CE9B3EBBF3EA}" destId="{516FEEAE-E434-410D-B73D-8E56738872C6}" srcOrd="3" destOrd="0" presId="urn:microsoft.com/office/officeart/2018/5/layout/IconCircleLabelList"/>
    <dgm:cxn modelId="{9C52343E-B8C0-430A-82F9-8C40B569959C}" type="presParOf" srcId="{65F5F921-E418-483E-9759-7263EB3E9CBC}" destId="{01A681C3-2FAB-4D89-9780-C87ABC113DF7}" srcOrd="3" destOrd="0" presId="urn:microsoft.com/office/officeart/2018/5/layout/IconCircleLabelList"/>
    <dgm:cxn modelId="{FCC9C24F-C0A9-49EA-A182-3E7C85CAA607}" type="presParOf" srcId="{65F5F921-E418-483E-9759-7263EB3E9CBC}" destId="{087798EB-308C-4A3B-8434-ABBD2A64D59B}" srcOrd="4" destOrd="0" presId="urn:microsoft.com/office/officeart/2018/5/layout/IconCircleLabelList"/>
    <dgm:cxn modelId="{24A5F407-958D-44BB-832C-786B2B904FF1}" type="presParOf" srcId="{087798EB-308C-4A3B-8434-ABBD2A64D59B}" destId="{35D13FFD-C19D-444A-BD7F-6118331D3BE2}" srcOrd="0" destOrd="0" presId="urn:microsoft.com/office/officeart/2018/5/layout/IconCircleLabelList"/>
    <dgm:cxn modelId="{E582DBBB-0114-416C-B104-9D25A54EA5B5}" type="presParOf" srcId="{087798EB-308C-4A3B-8434-ABBD2A64D59B}" destId="{9FC523A6-A411-473F-A360-C17949071BC4}" srcOrd="1" destOrd="0" presId="urn:microsoft.com/office/officeart/2018/5/layout/IconCircleLabelList"/>
    <dgm:cxn modelId="{89D8EC8B-49C8-4DE8-A3B6-A5A7CE0B9E15}" type="presParOf" srcId="{087798EB-308C-4A3B-8434-ABBD2A64D59B}" destId="{5E6EA198-9FDC-4EA9-BA60-DA7CC5479CFD}" srcOrd="2" destOrd="0" presId="urn:microsoft.com/office/officeart/2018/5/layout/IconCircleLabelList"/>
    <dgm:cxn modelId="{092912CF-8D72-4C9F-A637-FE94EBFF862B}" type="presParOf" srcId="{087798EB-308C-4A3B-8434-ABBD2A64D59B}" destId="{60714A2F-1BCD-4BC0-BEEC-1C3CF0FD642A}"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5BB4EF-C862-407B-A4A2-DB4E2DC78369}">
      <dsp:nvSpPr>
        <dsp:cNvPr id="0" name=""/>
        <dsp:cNvSpPr/>
      </dsp:nvSpPr>
      <dsp:spPr>
        <a:xfrm>
          <a:off x="518185" y="517202"/>
          <a:ext cx="1475437" cy="147543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B27CF8-4096-4A9A-9E7B-5C5794A6450D}">
      <dsp:nvSpPr>
        <dsp:cNvPr id="0" name=""/>
        <dsp:cNvSpPr/>
      </dsp:nvSpPr>
      <dsp:spPr>
        <a:xfrm>
          <a:off x="832623" y="831639"/>
          <a:ext cx="846562" cy="8465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A45835F-FE2C-43A5-A8CA-050131A88E93}">
      <dsp:nvSpPr>
        <dsp:cNvPr id="0" name=""/>
        <dsp:cNvSpPr/>
      </dsp:nvSpPr>
      <dsp:spPr>
        <a:xfrm>
          <a:off x="46529" y="2452202"/>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GB" sz="2000" kern="1200" dirty="0"/>
            <a:t>Our Class is called Class 3</a:t>
          </a:r>
          <a:endParaRPr lang="en-US" sz="2000" kern="1200" dirty="0"/>
        </a:p>
      </dsp:txBody>
      <dsp:txXfrm>
        <a:off x="46529" y="2452202"/>
        <a:ext cx="2418750" cy="720000"/>
      </dsp:txXfrm>
    </dsp:sp>
    <dsp:sp modelId="{B5A35AE2-9BB2-4E43-899D-7B25B66D3903}">
      <dsp:nvSpPr>
        <dsp:cNvPr id="0" name=""/>
        <dsp:cNvSpPr/>
      </dsp:nvSpPr>
      <dsp:spPr>
        <a:xfrm>
          <a:off x="3360216" y="517202"/>
          <a:ext cx="1475437" cy="147543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C16A65-AD68-4D63-906A-0E2DB8665BA1}">
      <dsp:nvSpPr>
        <dsp:cNvPr id="0" name=""/>
        <dsp:cNvSpPr/>
      </dsp:nvSpPr>
      <dsp:spPr>
        <a:xfrm>
          <a:off x="3674654" y="831639"/>
          <a:ext cx="846562" cy="846562"/>
        </a:xfrm>
        <a:prstGeom prst="rect">
          <a:avLst/>
        </a:prstGeom>
        <a:solidFill>
          <a:schemeClr val="bg1">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16FEEAE-E434-410D-B73D-8E56738872C6}">
      <dsp:nvSpPr>
        <dsp:cNvPr id="0" name=""/>
        <dsp:cNvSpPr/>
      </dsp:nvSpPr>
      <dsp:spPr>
        <a:xfrm>
          <a:off x="2888560" y="2452202"/>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GB" sz="2000" kern="1200" dirty="0"/>
            <a:t>Teachers:- Mr Boyle</a:t>
          </a:r>
          <a:endParaRPr lang="en-US" sz="2000" kern="1200" dirty="0"/>
        </a:p>
      </dsp:txBody>
      <dsp:txXfrm>
        <a:off x="2888560" y="2452202"/>
        <a:ext cx="2418750" cy="720000"/>
      </dsp:txXfrm>
    </dsp:sp>
    <dsp:sp modelId="{35D13FFD-C19D-444A-BD7F-6118331D3BE2}">
      <dsp:nvSpPr>
        <dsp:cNvPr id="0" name=""/>
        <dsp:cNvSpPr/>
      </dsp:nvSpPr>
      <dsp:spPr>
        <a:xfrm>
          <a:off x="6202248" y="517202"/>
          <a:ext cx="1475437" cy="147543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C523A6-A411-473F-A360-C17949071BC4}">
      <dsp:nvSpPr>
        <dsp:cNvPr id="0" name=""/>
        <dsp:cNvSpPr/>
      </dsp:nvSpPr>
      <dsp:spPr>
        <a:xfrm>
          <a:off x="6571652" y="813024"/>
          <a:ext cx="846562" cy="846562"/>
        </a:xfrm>
        <a:prstGeom prst="rect">
          <a:avLst/>
        </a:prstGeom>
        <a:solidFill>
          <a:schemeClr val="bg1">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0714A2F-1BCD-4BC0-BEEC-1C3CF0FD642A}">
      <dsp:nvSpPr>
        <dsp:cNvPr id="0" name=""/>
        <dsp:cNvSpPr/>
      </dsp:nvSpPr>
      <dsp:spPr>
        <a:xfrm>
          <a:off x="5730591" y="2452202"/>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GB" sz="2000" kern="1200" dirty="0"/>
            <a:t>Teaching Assistants: Mrs Spilsbury</a:t>
          </a:r>
          <a:endParaRPr lang="en-US" sz="2000" kern="1200" dirty="0"/>
        </a:p>
      </dsp:txBody>
      <dsp:txXfrm>
        <a:off x="5730591" y="2452202"/>
        <a:ext cx="2418750"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6E2D881-225B-4CD7-BC44-EBF6082B1BFB}"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3279237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6E2D881-225B-4CD7-BC44-EBF6082B1BFB}"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3569857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E2D881-225B-4CD7-BC44-EBF6082B1BFB}"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4109497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6E2D881-225B-4CD7-BC44-EBF6082B1BFB}" type="datetimeFigureOut">
              <a:rPr lang="en-GB" smtClean="0"/>
              <a:t>01/09/2025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1993841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6E2D881-225B-4CD7-BC44-EBF6082B1BFB}" type="datetimeFigureOut">
              <a:rPr lang="en-GB" smtClean="0"/>
              <a:t>01/09/2025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4328621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6E2D881-225B-4CD7-BC44-EBF6082B1BFB}" type="datetimeFigureOut">
              <a:rPr lang="en-GB" smtClean="0"/>
              <a:t>01/09/2025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725951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E2D881-225B-4CD7-BC44-EBF6082B1BFB}" type="datetimeFigureOut">
              <a:rPr lang="en-GB" smtClean="0"/>
              <a:t>01/09/2025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2053335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6E2D881-225B-4CD7-BC44-EBF6082B1BFB}" type="datetimeFigureOut">
              <a:rPr lang="en-GB" smtClean="0"/>
              <a:t>01/09/2025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27072217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6E2D881-225B-4CD7-BC44-EBF6082B1BFB}" type="datetimeFigureOut">
              <a:rPr lang="en-GB" smtClean="0"/>
              <a:t>01/09/2025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968076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6E2D881-225B-4CD7-BC44-EBF6082B1BFB}"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4293906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6E2D881-225B-4CD7-BC44-EBF6082B1BFB}"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28297011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E2D881-225B-4CD7-BC44-EBF6082B1BFB}" type="datetimeFigureOut">
              <a:rPr lang="en-GB" smtClean="0"/>
              <a:t>01/09/2025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00F438-B489-462E-890A-2898F896DEAF}" type="slidenum">
              <a:rPr lang="en-GB" smtClean="0"/>
              <a:t>‹#›</a:t>
            </a:fld>
            <a:endParaRPr lang="en-GB"/>
          </a:p>
        </p:txBody>
      </p:sp>
    </p:spTree>
    <p:extLst>
      <p:ext uri="{BB962C8B-B14F-4D97-AF65-F5344CB8AC3E}">
        <p14:creationId xmlns:p14="http://schemas.microsoft.com/office/powerpoint/2010/main" val="3238060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3321" y="3165298"/>
            <a:ext cx="4355594" cy="302895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42858" y="2085760"/>
            <a:ext cx="6857572" cy="268605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reeform: Shape 31">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495030" y="2767106"/>
            <a:ext cx="2160621" cy="3071906"/>
          </a:xfrm>
        </p:spPr>
        <p:txBody>
          <a:bodyPr anchor="t">
            <a:normAutofit/>
          </a:bodyPr>
          <a:lstStyle/>
          <a:p>
            <a:pPr algn="l">
              <a:lnSpc>
                <a:spcPct val="90000"/>
              </a:lnSpc>
            </a:pPr>
            <a:r>
              <a:rPr lang="en-GB" sz="2700" dirty="0">
                <a:solidFill>
                  <a:srgbClr val="FFFFFF"/>
                </a:solidFill>
                <a:latin typeface="Segoe UI" panose="020B0502040204020203" pitchFamily="34" charset="0"/>
                <a:cs typeface="Segoe UI" panose="020B0502040204020203" pitchFamily="34" charset="0"/>
              </a:rPr>
              <a:t>Year 3 &amp; 4 Curriculum </a:t>
            </a:r>
            <a:br>
              <a:rPr lang="en-GB" sz="2700" dirty="0">
                <a:solidFill>
                  <a:srgbClr val="FFFFFF"/>
                </a:solidFill>
                <a:latin typeface="Segoe UI" panose="020B0502040204020203" pitchFamily="34" charset="0"/>
                <a:cs typeface="Segoe UI" panose="020B0502040204020203" pitchFamily="34" charset="0"/>
              </a:rPr>
            </a:br>
            <a:r>
              <a:rPr lang="en-GB" sz="2700" dirty="0">
                <a:solidFill>
                  <a:srgbClr val="FFFFFF"/>
                </a:solidFill>
                <a:latin typeface="Segoe UI" panose="020B0502040204020203" pitchFamily="34" charset="0"/>
                <a:cs typeface="Segoe UI" panose="020B0502040204020203" pitchFamily="34" charset="0"/>
              </a:rPr>
              <a:t>Presentation </a:t>
            </a:r>
          </a:p>
        </p:txBody>
      </p:sp>
      <p:sp>
        <p:nvSpPr>
          <p:cNvPr id="3" name="Subtitle 2"/>
          <p:cNvSpPr>
            <a:spLocks noGrp="1"/>
          </p:cNvSpPr>
          <p:nvPr>
            <p:ph type="subTitle" idx="1"/>
          </p:nvPr>
        </p:nvSpPr>
        <p:spPr>
          <a:xfrm>
            <a:off x="495031" y="806824"/>
            <a:ext cx="2189804" cy="1494117"/>
          </a:xfrm>
        </p:spPr>
        <p:txBody>
          <a:bodyPr anchor="b">
            <a:normAutofit/>
          </a:bodyPr>
          <a:lstStyle/>
          <a:p>
            <a:pPr algn="l"/>
            <a:r>
              <a:rPr lang="en-GB" sz="1700" dirty="0">
                <a:solidFill>
                  <a:srgbClr val="FFFFFF"/>
                </a:solidFill>
                <a:latin typeface="Century Gothic" pitchFamily="34" charset="0"/>
              </a:rPr>
              <a:t>2025-2026</a:t>
            </a:r>
          </a:p>
        </p:txBody>
      </p:sp>
      <p:pic>
        <p:nvPicPr>
          <p:cNvPr id="5" name="Picture 4" descr="A logo for a school&#10;&#10;Description automatically generated">
            <a:extLst>
              <a:ext uri="{FF2B5EF4-FFF2-40B4-BE49-F238E27FC236}">
                <a16:creationId xmlns:a16="http://schemas.microsoft.com/office/drawing/2014/main" id="{8CA86957-4A15-61A4-C117-81FE5C325BD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821" y="719344"/>
            <a:ext cx="5419311" cy="5419311"/>
          </a:xfrm>
          <a:prstGeom prst="rect">
            <a:avLst/>
          </a:prstGeom>
        </p:spPr>
      </p:pic>
    </p:spTree>
    <p:extLst>
      <p:ext uri="{BB962C8B-B14F-4D97-AF65-F5344CB8AC3E}">
        <p14:creationId xmlns:p14="http://schemas.microsoft.com/office/powerpoint/2010/main" val="10613668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62114" y="0"/>
            <a:ext cx="3072908"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486646" y="-3486043"/>
            <a:ext cx="2170709" cy="9144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037673" y="348865"/>
            <a:ext cx="7288583" cy="1576446"/>
          </a:xfrm>
        </p:spPr>
        <p:txBody>
          <a:bodyPr anchor="ctr">
            <a:normAutofit/>
          </a:bodyPr>
          <a:lstStyle/>
          <a:p>
            <a:r>
              <a:rPr lang="en-GB" sz="3500" dirty="0">
                <a:solidFill>
                  <a:srgbClr val="FFFFFF"/>
                </a:solidFill>
                <a:latin typeface="Segoe UI" panose="020B0502040204020203" pitchFamily="34" charset="0"/>
                <a:cs typeface="Segoe UI" panose="020B0502040204020203" pitchFamily="34" charset="0"/>
              </a:rPr>
              <a:t>Meet the Team! </a:t>
            </a:r>
          </a:p>
        </p:txBody>
      </p:sp>
      <p:graphicFrame>
        <p:nvGraphicFramePr>
          <p:cNvPr id="16" name="Content Placeholder 2">
            <a:extLst>
              <a:ext uri="{FF2B5EF4-FFF2-40B4-BE49-F238E27FC236}">
                <a16:creationId xmlns:a16="http://schemas.microsoft.com/office/drawing/2014/main" id="{C1FC729A-BF1C-8044-2B04-BD0615C31766}"/>
              </a:ext>
            </a:extLst>
          </p:cNvPr>
          <p:cNvGraphicFramePr>
            <a:graphicFrameLocks noGrp="1"/>
          </p:cNvGraphicFramePr>
          <p:nvPr>
            <p:ph idx="1"/>
            <p:extLst>
              <p:ext uri="{D42A27DB-BD31-4B8C-83A1-F6EECF244321}">
                <p14:modId xmlns:p14="http://schemas.microsoft.com/office/powerpoint/2010/main" val="429196030"/>
              </p:ext>
            </p:extLst>
          </p:nvPr>
        </p:nvGraphicFramePr>
        <p:xfrm>
          <a:off x="483042" y="2615979"/>
          <a:ext cx="8195871"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7" descr="A person smiling for the camera&#10;&#10;Description automatically generated">
            <a:extLst>
              <a:ext uri="{FF2B5EF4-FFF2-40B4-BE49-F238E27FC236}">
                <a16:creationId xmlns:a16="http://schemas.microsoft.com/office/drawing/2014/main" id="{3590619B-E08A-E6DF-7095-7E46E78F280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61637" y="2273574"/>
            <a:ext cx="1818105" cy="2712462"/>
          </a:xfrm>
          <a:prstGeom prst="rect">
            <a:avLst/>
          </a:prstGeom>
        </p:spPr>
      </p:pic>
      <p:pic>
        <p:nvPicPr>
          <p:cNvPr id="4" name="Picture 3">
            <a:extLst>
              <a:ext uri="{FF2B5EF4-FFF2-40B4-BE49-F238E27FC236}">
                <a16:creationId xmlns:a16="http://schemas.microsoft.com/office/drawing/2014/main" id="{839EA4CF-B9BB-6138-346D-44358669D817}"/>
              </a:ext>
            </a:extLst>
          </p:cNvPr>
          <p:cNvPicPr>
            <a:picLocks noChangeAspect="1"/>
          </p:cNvPicPr>
          <p:nvPr/>
        </p:nvPicPr>
        <p:blipFill>
          <a:blip r:embed="rId8"/>
          <a:stretch>
            <a:fillRect/>
          </a:stretch>
        </p:blipFill>
        <p:spPr>
          <a:xfrm>
            <a:off x="6530315" y="2322643"/>
            <a:ext cx="1800133" cy="2712461"/>
          </a:xfrm>
          <a:prstGeom prst="rect">
            <a:avLst/>
          </a:prstGeom>
        </p:spPr>
      </p:pic>
    </p:spTree>
    <p:extLst>
      <p:ext uri="{BB962C8B-B14F-4D97-AF65-F5344CB8AC3E}">
        <p14:creationId xmlns:p14="http://schemas.microsoft.com/office/powerpoint/2010/main" val="543715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35D43A-5FEF-0E3F-3479-1C35CF836B15}"/>
              </a:ext>
            </a:extLst>
          </p:cNvPr>
          <p:cNvSpPr>
            <a:spLocks noGrp="1"/>
          </p:cNvSpPr>
          <p:nvPr>
            <p:ph type="title"/>
          </p:nvPr>
        </p:nvSpPr>
        <p:spPr>
          <a:xfrm>
            <a:off x="350041" y="586855"/>
            <a:ext cx="2401025" cy="3387497"/>
          </a:xfrm>
        </p:spPr>
        <p:txBody>
          <a:bodyPr anchor="b">
            <a:normAutofit/>
          </a:bodyPr>
          <a:lstStyle/>
          <a:p>
            <a:pPr algn="r"/>
            <a:r>
              <a:rPr lang="en-GB" sz="3500">
                <a:solidFill>
                  <a:srgbClr val="FFFFFF"/>
                </a:solidFill>
              </a:rPr>
              <a:t>Our Vision and Values</a:t>
            </a:r>
          </a:p>
        </p:txBody>
      </p:sp>
      <p:sp>
        <p:nvSpPr>
          <p:cNvPr id="3" name="Content Placeholder 2">
            <a:extLst>
              <a:ext uri="{FF2B5EF4-FFF2-40B4-BE49-F238E27FC236}">
                <a16:creationId xmlns:a16="http://schemas.microsoft.com/office/drawing/2014/main" id="{326E0D79-17A4-724B-F32F-3B144BE5A68E}"/>
              </a:ext>
            </a:extLst>
          </p:cNvPr>
          <p:cNvSpPr>
            <a:spLocks noGrp="1"/>
          </p:cNvSpPr>
          <p:nvPr>
            <p:ph idx="1"/>
          </p:nvPr>
        </p:nvSpPr>
        <p:spPr>
          <a:xfrm>
            <a:off x="3607694" y="649480"/>
            <a:ext cx="4916510" cy="5546047"/>
          </a:xfrm>
        </p:spPr>
        <p:txBody>
          <a:bodyPr anchor="ctr">
            <a:normAutofit/>
          </a:bodyPr>
          <a:lstStyle/>
          <a:p>
            <a:pPr>
              <a:lnSpc>
                <a:spcPct val="90000"/>
              </a:lnSpc>
            </a:pPr>
            <a:r>
              <a:rPr lang="en-GB" sz="1700">
                <a:effectLst/>
                <a:latin typeface="Calibri" panose="020F0502020204030204" pitchFamily="34" charset="0"/>
                <a:ea typeface="Calibri" panose="020F0502020204030204" pitchFamily="34" charset="0"/>
                <a:cs typeface="Arial" panose="020B0604020202020204" pitchFamily="34" charset="0"/>
              </a:rPr>
              <a:t>Our vision, each day, is to 'nurture the potential for an even brighter future.'</a:t>
            </a:r>
          </a:p>
          <a:p>
            <a:pPr>
              <a:lnSpc>
                <a:spcPct val="90000"/>
              </a:lnSpc>
            </a:pPr>
            <a:endParaRPr lang="en-GB" sz="1700">
              <a:effectLst/>
              <a:latin typeface="Calibri" panose="020F0502020204030204" pitchFamily="34" charset="0"/>
              <a:ea typeface="Calibri" panose="020F0502020204030204" pitchFamily="34" charset="0"/>
              <a:cs typeface="Arial" panose="020B0604020202020204" pitchFamily="34" charset="0"/>
            </a:endParaRPr>
          </a:p>
          <a:p>
            <a:pPr>
              <a:lnSpc>
                <a:spcPct val="90000"/>
              </a:lnSpc>
            </a:pPr>
            <a:r>
              <a:rPr lang="en-GB" sz="1700" b="1">
                <a:effectLst/>
                <a:latin typeface="Calibri" panose="020F0502020204030204" pitchFamily="34" charset="0"/>
                <a:ea typeface="Calibri" panose="020F0502020204030204" pitchFamily="34" charset="0"/>
                <a:cs typeface="Arial" panose="020B0604020202020204" pitchFamily="34" charset="0"/>
              </a:rPr>
              <a:t>‘You are the light of the world – like a town on a hilltop that cannot be hidden’. Matthew 5v14</a:t>
            </a:r>
            <a:endParaRPr lang="en-GB" sz="1700">
              <a:effectLst/>
              <a:latin typeface="Calibri" panose="020F0502020204030204" pitchFamily="34" charset="0"/>
              <a:ea typeface="Calibri" panose="020F0502020204030204" pitchFamily="34" charset="0"/>
              <a:cs typeface="Arial" panose="020B0604020202020204" pitchFamily="34" charset="0"/>
            </a:endParaRPr>
          </a:p>
          <a:p>
            <a:pPr>
              <a:lnSpc>
                <a:spcPct val="90000"/>
              </a:lnSpc>
            </a:pPr>
            <a:endParaRPr lang="en-GB" sz="1700">
              <a:effectLst/>
              <a:latin typeface="Calibri" panose="020F0502020204030204" pitchFamily="34" charset="0"/>
              <a:ea typeface="Calibri" panose="020F0502020204030204" pitchFamily="34" charset="0"/>
              <a:cs typeface="Arial" panose="020B0604020202020204" pitchFamily="34" charset="0"/>
            </a:endParaRPr>
          </a:p>
          <a:p>
            <a:pPr>
              <a:lnSpc>
                <a:spcPct val="90000"/>
              </a:lnSpc>
            </a:pPr>
            <a:r>
              <a:rPr lang="en-GB" sz="1700">
                <a:effectLst/>
                <a:latin typeface="Calibri" panose="020F0502020204030204" pitchFamily="34" charset="0"/>
                <a:ea typeface="Calibri" panose="020F0502020204030204" pitchFamily="34" charset="0"/>
                <a:cs typeface="Arial" panose="020B0604020202020204" pitchFamily="34" charset="0"/>
              </a:rPr>
              <a:t>We aspire for everyone at Malvern Wells to be the BRIGHTEST version of themselves, equipped with the knowledge that they are unconditionally loved by God who sees their intrinsic value, free to take risks, make mistakes and grow in the safety of his forgiveness ready for the plans and purposes He has in store for their bright future.</a:t>
            </a:r>
          </a:p>
          <a:p>
            <a:pPr marL="0" indent="0">
              <a:lnSpc>
                <a:spcPct val="90000"/>
              </a:lnSpc>
              <a:buNone/>
            </a:pPr>
            <a:r>
              <a:rPr lang="en-GB" sz="1700">
                <a:effectLst/>
                <a:latin typeface="Calibri" panose="020F0502020204030204" pitchFamily="34" charset="0"/>
                <a:ea typeface="Calibri" panose="020F0502020204030204" pitchFamily="34" charset="0"/>
                <a:cs typeface="Arial" panose="020B0604020202020204" pitchFamily="34" charset="0"/>
              </a:rPr>
              <a:t> </a:t>
            </a:r>
          </a:p>
          <a:p>
            <a:pPr marL="0" indent="0">
              <a:lnSpc>
                <a:spcPct val="90000"/>
              </a:lnSpc>
              <a:buNone/>
            </a:pPr>
            <a:r>
              <a:rPr lang="en-GB" sz="1700">
                <a:effectLst/>
                <a:latin typeface="Baguet Script" panose="00000500000000000000" pitchFamily="2" charset="0"/>
                <a:ea typeface="Calibri" panose="020F0502020204030204" pitchFamily="34" charset="0"/>
                <a:cs typeface="Arial" panose="020B0604020202020204" pitchFamily="34" charset="0"/>
              </a:rPr>
              <a:t>Let YOUR Light Shine by Letting His Light Shine through You!</a:t>
            </a:r>
          </a:p>
          <a:p>
            <a:pPr marL="0" indent="0">
              <a:lnSpc>
                <a:spcPct val="90000"/>
              </a:lnSpc>
              <a:buNone/>
            </a:pPr>
            <a:endParaRPr lang="en-GB" sz="1700">
              <a:latin typeface="Baguet Script" panose="00000500000000000000" pitchFamily="2" charset="0"/>
              <a:ea typeface="Calibri" panose="020F0502020204030204" pitchFamily="34" charset="0"/>
              <a:cs typeface="Arial" panose="020B0604020202020204" pitchFamily="34" charset="0"/>
            </a:endParaRPr>
          </a:p>
          <a:p>
            <a:pPr marL="0" indent="0">
              <a:lnSpc>
                <a:spcPct val="90000"/>
              </a:lnSpc>
              <a:buNone/>
            </a:pPr>
            <a:r>
              <a:rPr lang="en-GB" sz="1700">
                <a:effectLst/>
                <a:latin typeface="Segoe UI" panose="020B0502040204020203" pitchFamily="34" charset="0"/>
                <a:ea typeface="Calibri" panose="020F0502020204030204" pitchFamily="34" charset="0"/>
                <a:cs typeface="Segoe UI" panose="020B0502040204020203" pitchFamily="34" charset="0"/>
              </a:rPr>
              <a:t>We really believe every child CAN shine brightly and we are committed to helping them find the connections required to do so.</a:t>
            </a:r>
          </a:p>
          <a:p>
            <a:pPr>
              <a:lnSpc>
                <a:spcPct val="90000"/>
              </a:lnSpc>
            </a:pPr>
            <a:endParaRPr lang="en-GB" sz="1700"/>
          </a:p>
        </p:txBody>
      </p:sp>
    </p:spTree>
    <p:extLst>
      <p:ext uri="{BB962C8B-B14F-4D97-AF65-F5344CB8AC3E}">
        <p14:creationId xmlns:p14="http://schemas.microsoft.com/office/powerpoint/2010/main" val="11230093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n-GB" sz="3500">
                <a:solidFill>
                  <a:srgbClr val="FFFFFF"/>
                </a:solidFill>
                <a:latin typeface="Segoe UI" panose="020B0502040204020203" pitchFamily="34" charset="0"/>
                <a:cs typeface="Segoe UI" panose="020B0502040204020203" pitchFamily="34" charset="0"/>
              </a:rPr>
              <a:t>Structure of the day… </a:t>
            </a:r>
          </a:p>
        </p:txBody>
      </p:sp>
      <p:pic>
        <p:nvPicPr>
          <p:cNvPr id="5" name="Picture 4">
            <a:extLst>
              <a:ext uri="{FF2B5EF4-FFF2-40B4-BE49-F238E27FC236}">
                <a16:creationId xmlns:a16="http://schemas.microsoft.com/office/drawing/2014/main" id="{1CFE3CBE-1FC3-A08D-9126-A0097C48C341}"/>
              </a:ext>
            </a:extLst>
          </p:cNvPr>
          <p:cNvPicPr>
            <a:picLocks noChangeAspect="1"/>
          </p:cNvPicPr>
          <p:nvPr/>
        </p:nvPicPr>
        <p:blipFill>
          <a:blip r:embed="rId2"/>
          <a:stretch>
            <a:fillRect/>
          </a:stretch>
        </p:blipFill>
        <p:spPr>
          <a:xfrm>
            <a:off x="3475035" y="2050708"/>
            <a:ext cx="5372325" cy="2736304"/>
          </a:xfrm>
          <a:prstGeom prst="rect">
            <a:avLst/>
          </a:prstGeom>
        </p:spPr>
      </p:pic>
    </p:spTree>
    <p:extLst>
      <p:ext uri="{BB962C8B-B14F-4D97-AF65-F5344CB8AC3E}">
        <p14:creationId xmlns:p14="http://schemas.microsoft.com/office/powerpoint/2010/main" val="1934793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0EF0D84-F88E-A600-A2D6-30FAC196E1B7}"/>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F4BDF59C-2379-5B89-9C39-C1B0DD772947}"/>
              </a:ext>
            </a:extLst>
          </p:cNvPr>
          <p:cNvPicPr>
            <a:picLocks noChangeAspect="1"/>
          </p:cNvPicPr>
          <p:nvPr/>
        </p:nvPicPr>
        <p:blipFill>
          <a:blip r:embed="rId2"/>
          <a:stretch>
            <a:fillRect/>
          </a:stretch>
        </p:blipFill>
        <p:spPr>
          <a:xfrm>
            <a:off x="128686" y="1600200"/>
            <a:ext cx="8886053" cy="4525963"/>
          </a:xfrm>
          <a:prstGeom prst="rect">
            <a:avLst/>
          </a:prstGeom>
        </p:spPr>
      </p:pic>
    </p:spTree>
    <p:extLst>
      <p:ext uri="{BB962C8B-B14F-4D97-AF65-F5344CB8AC3E}">
        <p14:creationId xmlns:p14="http://schemas.microsoft.com/office/powerpoint/2010/main" val="39025526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0AFC0A-D665-A5A2-3166-7EEA7295E4F2}"/>
              </a:ext>
            </a:extLst>
          </p:cNvPr>
          <p:cNvSpPr>
            <a:spLocks noGrp="1"/>
          </p:cNvSpPr>
          <p:nvPr>
            <p:ph type="title"/>
          </p:nvPr>
        </p:nvSpPr>
        <p:spPr>
          <a:xfrm>
            <a:off x="350041" y="586855"/>
            <a:ext cx="2401025" cy="3387497"/>
          </a:xfrm>
        </p:spPr>
        <p:txBody>
          <a:bodyPr anchor="b">
            <a:normAutofit/>
          </a:bodyPr>
          <a:lstStyle/>
          <a:p>
            <a:pPr algn="r"/>
            <a:r>
              <a:rPr lang="en-GB" sz="3000">
                <a:solidFill>
                  <a:srgbClr val="FFFFFF"/>
                </a:solidFill>
              </a:rPr>
              <a:t>How will we communicate with you?</a:t>
            </a:r>
          </a:p>
        </p:txBody>
      </p:sp>
      <p:sp>
        <p:nvSpPr>
          <p:cNvPr id="3" name="Content Placeholder 2">
            <a:extLst>
              <a:ext uri="{FF2B5EF4-FFF2-40B4-BE49-F238E27FC236}">
                <a16:creationId xmlns:a16="http://schemas.microsoft.com/office/drawing/2014/main" id="{664F3185-A229-5B7E-E1E3-9446CF7C5374}"/>
              </a:ext>
            </a:extLst>
          </p:cNvPr>
          <p:cNvSpPr>
            <a:spLocks noGrp="1"/>
          </p:cNvSpPr>
          <p:nvPr>
            <p:ph idx="1"/>
          </p:nvPr>
        </p:nvSpPr>
        <p:spPr>
          <a:xfrm>
            <a:off x="3607694" y="649480"/>
            <a:ext cx="4916510" cy="5546047"/>
          </a:xfrm>
        </p:spPr>
        <p:txBody>
          <a:bodyPr anchor="ctr">
            <a:normAutofit/>
          </a:bodyPr>
          <a:lstStyle/>
          <a:p>
            <a:pPr marL="0" indent="0">
              <a:lnSpc>
                <a:spcPct val="90000"/>
              </a:lnSpc>
              <a:buNone/>
            </a:pPr>
            <a:r>
              <a:rPr lang="en-GB" sz="1400"/>
              <a:t>We believe that clear, open communication between the school and parents/carers has a positive impact on students’ learning because it: </a:t>
            </a:r>
          </a:p>
          <a:p>
            <a:pPr marL="0" indent="0">
              <a:lnSpc>
                <a:spcPct val="90000"/>
              </a:lnSpc>
              <a:buNone/>
            </a:pPr>
            <a:r>
              <a:rPr lang="en-GB" sz="1400"/>
              <a:t>• Gives parents/carers the information they need to support their child’s education </a:t>
            </a:r>
          </a:p>
          <a:p>
            <a:pPr marL="0" indent="0">
              <a:lnSpc>
                <a:spcPct val="90000"/>
              </a:lnSpc>
              <a:buNone/>
            </a:pPr>
            <a:r>
              <a:rPr lang="en-GB" sz="1400"/>
              <a:t>• Helps the school improve, through feedback and consultation with parents/carers </a:t>
            </a:r>
          </a:p>
          <a:p>
            <a:pPr marL="0" indent="0">
              <a:lnSpc>
                <a:spcPct val="90000"/>
              </a:lnSpc>
              <a:buNone/>
            </a:pPr>
            <a:r>
              <a:rPr lang="en-GB" sz="1400"/>
              <a:t>• Builds trust between home and school, which helps the school better support each student’s educational and pastoral needs</a:t>
            </a:r>
          </a:p>
          <a:p>
            <a:pPr marL="0" indent="0">
              <a:lnSpc>
                <a:spcPct val="90000"/>
              </a:lnSpc>
              <a:buNone/>
            </a:pPr>
            <a:endParaRPr lang="en-GB" sz="1400"/>
          </a:p>
          <a:p>
            <a:pPr marL="0" indent="0">
              <a:lnSpc>
                <a:spcPct val="90000"/>
              </a:lnSpc>
              <a:buNone/>
            </a:pPr>
            <a:r>
              <a:rPr lang="en-GB" sz="1400"/>
              <a:t>Parents should monitor all of the following avenues of communication regularly to make sure they do not miss important communications or announcements that may affect their child. </a:t>
            </a:r>
          </a:p>
          <a:p>
            <a:pPr marL="0" indent="0">
              <a:lnSpc>
                <a:spcPct val="90000"/>
              </a:lnSpc>
              <a:buNone/>
            </a:pPr>
            <a:endParaRPr lang="en-GB" sz="1400"/>
          </a:p>
          <a:p>
            <a:pPr>
              <a:lnSpc>
                <a:spcPct val="90000"/>
              </a:lnSpc>
            </a:pPr>
            <a:r>
              <a:rPr lang="en-GB" sz="1400"/>
              <a:t>Email – including T2P</a:t>
            </a:r>
          </a:p>
          <a:p>
            <a:pPr>
              <a:lnSpc>
                <a:spcPct val="90000"/>
              </a:lnSpc>
            </a:pPr>
            <a:r>
              <a:rPr lang="en-GB" sz="1400"/>
              <a:t>Text Messages</a:t>
            </a:r>
          </a:p>
          <a:p>
            <a:pPr>
              <a:lnSpc>
                <a:spcPct val="90000"/>
              </a:lnSpc>
            </a:pPr>
            <a:r>
              <a:rPr lang="en-GB" sz="1400"/>
              <a:t>School Calendar</a:t>
            </a:r>
          </a:p>
          <a:p>
            <a:pPr>
              <a:lnSpc>
                <a:spcPct val="90000"/>
              </a:lnSpc>
            </a:pPr>
            <a:r>
              <a:rPr lang="en-GB" sz="1400"/>
              <a:t>Phone Calls</a:t>
            </a:r>
          </a:p>
          <a:p>
            <a:pPr>
              <a:lnSpc>
                <a:spcPct val="90000"/>
              </a:lnSpc>
            </a:pPr>
            <a:r>
              <a:rPr lang="en-GB" sz="1400"/>
              <a:t>Weekly Newsletter</a:t>
            </a:r>
          </a:p>
          <a:p>
            <a:pPr>
              <a:lnSpc>
                <a:spcPct val="90000"/>
              </a:lnSpc>
            </a:pPr>
            <a:r>
              <a:rPr lang="en-GB" sz="1400"/>
              <a:t>Parents Evenings </a:t>
            </a:r>
          </a:p>
          <a:p>
            <a:pPr>
              <a:lnSpc>
                <a:spcPct val="90000"/>
              </a:lnSpc>
            </a:pPr>
            <a:r>
              <a:rPr lang="en-GB" sz="1400"/>
              <a:t>Annual Reports</a:t>
            </a:r>
          </a:p>
          <a:p>
            <a:pPr marL="0" indent="0">
              <a:lnSpc>
                <a:spcPct val="90000"/>
              </a:lnSpc>
              <a:buNone/>
            </a:pPr>
            <a:endParaRPr lang="en-GB" sz="1400"/>
          </a:p>
          <a:p>
            <a:pPr marL="0" indent="0">
              <a:lnSpc>
                <a:spcPct val="90000"/>
              </a:lnSpc>
              <a:buNone/>
            </a:pPr>
            <a:r>
              <a:rPr lang="en-GB" sz="1400"/>
              <a:t>We are available for a chat after the school day, so please do come and grab us!</a:t>
            </a:r>
          </a:p>
          <a:p>
            <a:pPr marL="0" indent="0">
              <a:lnSpc>
                <a:spcPct val="90000"/>
              </a:lnSpc>
              <a:buNone/>
            </a:pPr>
            <a:endParaRPr lang="en-GB" sz="1400"/>
          </a:p>
        </p:txBody>
      </p:sp>
    </p:spTree>
    <p:extLst>
      <p:ext uri="{BB962C8B-B14F-4D97-AF65-F5344CB8AC3E}">
        <p14:creationId xmlns:p14="http://schemas.microsoft.com/office/powerpoint/2010/main" val="31422070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3321" y="3165298"/>
            <a:ext cx="4355594" cy="302895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42858" y="2085760"/>
            <a:ext cx="6857572" cy="268605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Freeform: Shape 32">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title"/>
          </p:nvPr>
        </p:nvSpPr>
        <p:spPr>
          <a:xfrm>
            <a:off x="495030" y="2767106"/>
            <a:ext cx="2160621" cy="3071906"/>
          </a:xfrm>
        </p:spPr>
        <p:txBody>
          <a:bodyPr vert="horz" lIns="91440" tIns="45720" rIns="91440" bIns="45720" rtlCol="0" anchor="t">
            <a:normAutofit/>
          </a:bodyPr>
          <a:lstStyle/>
          <a:p>
            <a:pPr algn="l">
              <a:lnSpc>
                <a:spcPct val="90000"/>
              </a:lnSpc>
            </a:pPr>
            <a:r>
              <a:rPr lang="en-US" sz="3200" kern="1200" dirty="0">
                <a:solidFill>
                  <a:srgbClr val="FFFFFF"/>
                </a:solidFill>
                <a:latin typeface="+mj-lt"/>
                <a:ea typeface="+mj-ea"/>
                <a:cs typeface="+mj-cs"/>
              </a:rPr>
              <a:t>Curriculum</a:t>
            </a:r>
            <a:br>
              <a:rPr lang="en-US" sz="3200" kern="1200" dirty="0">
                <a:solidFill>
                  <a:srgbClr val="FFFFFF"/>
                </a:solidFill>
                <a:latin typeface="+mj-lt"/>
                <a:ea typeface="+mj-ea"/>
                <a:cs typeface="+mj-cs"/>
              </a:rPr>
            </a:br>
            <a:r>
              <a:rPr lang="en-US" sz="3200" kern="1200" dirty="0">
                <a:solidFill>
                  <a:srgbClr val="FFFFFF"/>
                </a:solidFill>
                <a:latin typeface="+mj-lt"/>
                <a:ea typeface="+mj-ea"/>
                <a:cs typeface="+mj-cs"/>
              </a:rPr>
              <a:t>Autumn Term</a:t>
            </a:r>
          </a:p>
        </p:txBody>
      </p:sp>
      <p:pic>
        <p:nvPicPr>
          <p:cNvPr id="4" name="Picture 3">
            <a:extLst>
              <a:ext uri="{FF2B5EF4-FFF2-40B4-BE49-F238E27FC236}">
                <a16:creationId xmlns:a16="http://schemas.microsoft.com/office/drawing/2014/main" id="{D27F1FFA-F71A-5238-99E9-C637D4BEE1FC}"/>
              </a:ext>
            </a:extLst>
          </p:cNvPr>
          <p:cNvPicPr>
            <a:picLocks noChangeAspect="1"/>
          </p:cNvPicPr>
          <p:nvPr/>
        </p:nvPicPr>
        <p:blipFill>
          <a:blip r:embed="rId2"/>
          <a:stretch>
            <a:fillRect/>
          </a:stretch>
        </p:blipFill>
        <p:spPr>
          <a:xfrm>
            <a:off x="3200402" y="1211423"/>
            <a:ext cx="5772146" cy="4068443"/>
          </a:xfrm>
          <a:prstGeom prst="rect">
            <a:avLst/>
          </a:prstGeom>
        </p:spPr>
      </p:pic>
    </p:spTree>
    <p:extLst>
      <p:ext uri="{BB962C8B-B14F-4D97-AF65-F5344CB8AC3E}">
        <p14:creationId xmlns:p14="http://schemas.microsoft.com/office/powerpoint/2010/main" val="1049207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A07937-CA70-F1F9-CF2C-9FCEE22C7432}"/>
              </a:ext>
            </a:extLst>
          </p:cNvPr>
          <p:cNvSpPr>
            <a:spLocks noGrp="1"/>
          </p:cNvSpPr>
          <p:nvPr>
            <p:ph type="title"/>
          </p:nvPr>
        </p:nvSpPr>
        <p:spPr>
          <a:xfrm>
            <a:off x="350041" y="586855"/>
            <a:ext cx="2401025" cy="3387497"/>
          </a:xfrm>
        </p:spPr>
        <p:txBody>
          <a:bodyPr anchor="b">
            <a:normAutofit/>
          </a:bodyPr>
          <a:lstStyle/>
          <a:p>
            <a:pPr algn="r"/>
            <a:r>
              <a:rPr lang="en-GB" sz="3500">
                <a:solidFill>
                  <a:srgbClr val="FFFFFF"/>
                </a:solidFill>
              </a:rPr>
              <a:t>The Broader Curriculum</a:t>
            </a:r>
          </a:p>
        </p:txBody>
      </p:sp>
      <p:sp>
        <p:nvSpPr>
          <p:cNvPr id="3" name="Content Placeholder 2">
            <a:extLst>
              <a:ext uri="{FF2B5EF4-FFF2-40B4-BE49-F238E27FC236}">
                <a16:creationId xmlns:a16="http://schemas.microsoft.com/office/drawing/2014/main" id="{628584DF-F6AE-749E-9CE4-DBC43BA2D39E}"/>
              </a:ext>
            </a:extLst>
          </p:cNvPr>
          <p:cNvSpPr>
            <a:spLocks noGrp="1"/>
          </p:cNvSpPr>
          <p:nvPr>
            <p:ph idx="1"/>
          </p:nvPr>
        </p:nvSpPr>
        <p:spPr>
          <a:xfrm>
            <a:off x="3607694" y="649480"/>
            <a:ext cx="4916510" cy="5546047"/>
          </a:xfrm>
        </p:spPr>
        <p:txBody>
          <a:bodyPr anchor="ctr">
            <a:normAutofit/>
          </a:bodyPr>
          <a:lstStyle/>
          <a:p>
            <a:pPr>
              <a:lnSpc>
                <a:spcPct val="90000"/>
              </a:lnSpc>
            </a:pPr>
            <a:r>
              <a:rPr lang="en-GB" sz="1600">
                <a:effectLst/>
                <a:highlight>
                  <a:srgbClr val="FFFFFF"/>
                </a:highlight>
                <a:latin typeface="Century Gothic" panose="020B0502020202020204" pitchFamily="34" charset="0"/>
                <a:ea typeface="Calibri" panose="020F0502020204030204" pitchFamily="34" charset="0"/>
                <a:cs typeface="Arial" panose="020B0604020202020204" pitchFamily="34" charset="0"/>
              </a:rPr>
              <a:t>Our curriculum is built around children acquiring knowledge and skills linked to subject specificity. </a:t>
            </a:r>
          </a:p>
          <a:p>
            <a:pPr>
              <a:lnSpc>
                <a:spcPct val="90000"/>
              </a:lnSpc>
            </a:pPr>
            <a:r>
              <a:rPr lang="en-GB" sz="1600">
                <a:effectLst/>
                <a:highlight>
                  <a:srgbClr val="FFFFFF"/>
                </a:highlight>
                <a:latin typeface="Century Gothic" panose="020B0502020202020204" pitchFamily="34" charset="0"/>
                <a:ea typeface="Calibri" panose="020F0502020204030204" pitchFamily="34" charset="0"/>
                <a:cs typeface="Arial" panose="020B0604020202020204" pitchFamily="34" charset="0"/>
              </a:rPr>
              <a:t>New knowledge learnt is cemented together with advanced subject specific skills. </a:t>
            </a:r>
          </a:p>
          <a:p>
            <a:pPr>
              <a:lnSpc>
                <a:spcPct val="90000"/>
              </a:lnSpc>
            </a:pPr>
            <a:r>
              <a:rPr lang="en-GB" sz="1600">
                <a:effectLst/>
                <a:highlight>
                  <a:srgbClr val="FFFFFF"/>
                </a:highlight>
                <a:latin typeface="Century Gothic" panose="020B0502020202020204" pitchFamily="34" charset="0"/>
                <a:ea typeface="Calibri" panose="020F0502020204030204" pitchFamily="34" charset="0"/>
                <a:cs typeface="Arial" panose="020B0604020202020204" pitchFamily="34" charset="0"/>
              </a:rPr>
              <a:t>The knowledge is then retrieved throughout the curriculum as it is planned to interleave in the following years. It is centred around a big enquiry question in either Geography or History, with cross-curricular links forged to create engaging and relevant learning contexts to ensure children know more and remember more. </a:t>
            </a:r>
          </a:p>
          <a:p>
            <a:pPr>
              <a:lnSpc>
                <a:spcPct val="90000"/>
              </a:lnSpc>
            </a:pPr>
            <a:r>
              <a:rPr lang="en-GB" sz="1600">
                <a:effectLst/>
                <a:highlight>
                  <a:srgbClr val="FFFFFF"/>
                </a:highlight>
                <a:latin typeface="Century Gothic" panose="020B0502020202020204" pitchFamily="34" charset="0"/>
                <a:ea typeface="Calibri" panose="020F0502020204030204" pitchFamily="34" charset="0"/>
                <a:cs typeface="Arial" panose="020B0604020202020204" pitchFamily="34" charset="0"/>
              </a:rPr>
              <a:t>Our big concepts that run throughout our history and geography are society/community, e</a:t>
            </a:r>
            <a:r>
              <a:rPr lang="en-GB" sz="1600">
                <a:effectLst/>
                <a:latin typeface="Century Gothic" panose="020B0502020202020204" pitchFamily="34" charset="0"/>
                <a:ea typeface="Calibri" panose="020F0502020204030204" pitchFamily="34" charset="0"/>
                <a:cs typeface="Arial" panose="020B0604020202020204" pitchFamily="34" charset="0"/>
              </a:rPr>
              <a:t>xploration and invasion, power, conflict and disaster</a:t>
            </a:r>
            <a:r>
              <a:rPr lang="en-GB" sz="1600">
                <a:effectLst/>
                <a:highlight>
                  <a:srgbClr val="FFFFFF"/>
                </a:highlight>
                <a:latin typeface="Century Gothic" panose="020B0502020202020204" pitchFamily="34" charset="0"/>
                <a:ea typeface="Calibri" panose="020F0502020204030204" pitchFamily="34" charset="0"/>
                <a:cs typeface="Arial" panose="020B0604020202020204" pitchFamily="34" charset="0"/>
              </a:rPr>
              <a:t>. </a:t>
            </a:r>
          </a:p>
          <a:p>
            <a:pPr>
              <a:lnSpc>
                <a:spcPct val="90000"/>
              </a:lnSpc>
            </a:pPr>
            <a:r>
              <a:rPr lang="en-GB" sz="1600">
                <a:highlight>
                  <a:srgbClr val="FFFFFF"/>
                </a:highlight>
                <a:latin typeface="Century Gothic" panose="020B0502020202020204" pitchFamily="34" charset="0"/>
                <a:ea typeface="Calibri" panose="020F0502020204030204" pitchFamily="34" charset="0"/>
                <a:cs typeface="Arial" panose="020B0604020202020204" pitchFamily="34" charset="0"/>
              </a:rPr>
              <a:t>The curriculum will be delivered in subject blocks this year to support the acquisition of knowledge and retrieved through guided reading.</a:t>
            </a:r>
            <a:endParaRPr lang="en-GB" sz="1600">
              <a:effectLst/>
              <a:latin typeface="Century Gothic" panose="020B0502020202020204" pitchFamily="34" charset="0"/>
              <a:ea typeface="Calibri" panose="020F0502020204030204" pitchFamily="34" charset="0"/>
              <a:cs typeface="Arial" panose="020B0604020202020204" pitchFamily="34" charset="0"/>
            </a:endParaRPr>
          </a:p>
          <a:p>
            <a:pPr marL="0" indent="0">
              <a:lnSpc>
                <a:spcPct val="90000"/>
              </a:lnSpc>
              <a:buNone/>
            </a:pPr>
            <a:endParaRPr lang="en-GB" sz="1600"/>
          </a:p>
        </p:txBody>
      </p:sp>
    </p:spTree>
    <p:extLst>
      <p:ext uri="{BB962C8B-B14F-4D97-AF65-F5344CB8AC3E}">
        <p14:creationId xmlns:p14="http://schemas.microsoft.com/office/powerpoint/2010/main" val="8842013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62114" y="0"/>
            <a:ext cx="3072908"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486646" y="-3486043"/>
            <a:ext cx="2170709" cy="9144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037673" y="348865"/>
            <a:ext cx="7288583" cy="1576446"/>
          </a:xfrm>
        </p:spPr>
        <p:txBody>
          <a:bodyPr anchor="ctr">
            <a:normAutofit/>
          </a:bodyPr>
          <a:lstStyle/>
          <a:p>
            <a:r>
              <a:rPr lang="en-GB" sz="3500" dirty="0">
                <a:solidFill>
                  <a:srgbClr val="FFFFFF"/>
                </a:solidFill>
                <a:latin typeface="Segoe UI" panose="020B0502040204020203" pitchFamily="34" charset="0"/>
                <a:cs typeface="Segoe UI" panose="020B0502040204020203" pitchFamily="34" charset="0"/>
              </a:rPr>
              <a:t>Any questions?</a:t>
            </a:r>
          </a:p>
        </p:txBody>
      </p:sp>
      <p:sp>
        <p:nvSpPr>
          <p:cNvPr id="4" name="Content Placeholder 3">
            <a:extLst>
              <a:ext uri="{FF2B5EF4-FFF2-40B4-BE49-F238E27FC236}">
                <a16:creationId xmlns:a16="http://schemas.microsoft.com/office/drawing/2014/main" id="{92B374FA-CB27-623B-B450-A8EA694E43B5}"/>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5599843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n-GB" sz="3500">
                <a:solidFill>
                  <a:srgbClr val="FFFFFF"/>
                </a:solidFill>
                <a:latin typeface="Century Gothic" pitchFamily="34" charset="0"/>
              </a:rPr>
              <a:t>How can I support my child at home? </a:t>
            </a:r>
          </a:p>
        </p:txBody>
      </p:sp>
      <p:sp>
        <p:nvSpPr>
          <p:cNvPr id="3" name="Content Placeholder 2">
            <a:extLst>
              <a:ext uri="{FF2B5EF4-FFF2-40B4-BE49-F238E27FC236}">
                <a16:creationId xmlns:a16="http://schemas.microsoft.com/office/drawing/2014/main" id="{F1D509BF-581A-A4EB-89E2-F96FA7DC2F73}"/>
              </a:ext>
            </a:extLst>
          </p:cNvPr>
          <p:cNvSpPr>
            <a:spLocks noGrp="1"/>
          </p:cNvSpPr>
          <p:nvPr>
            <p:ph idx="1"/>
          </p:nvPr>
        </p:nvSpPr>
        <p:spPr>
          <a:xfrm>
            <a:off x="3607693" y="649480"/>
            <a:ext cx="5186265" cy="5546047"/>
          </a:xfrm>
        </p:spPr>
        <p:txBody>
          <a:bodyPr anchor="ctr">
            <a:normAutofit/>
          </a:bodyPr>
          <a:lstStyle/>
          <a:p>
            <a:pPr marL="0" indent="0" algn="l" fontAlgn="base">
              <a:buNone/>
            </a:pPr>
            <a:r>
              <a:rPr lang="en-US" sz="1200" b="0" i="0" dirty="0">
                <a:solidFill>
                  <a:srgbClr val="333333"/>
                </a:solidFill>
                <a:effectLst/>
                <a:latin typeface="Poppins" panose="00000500000000000000" pitchFamily="2" charset="0"/>
              </a:rPr>
              <a:t>As your child progresses through Year 5 and Year 6, it is important to continue supporting their learning at home. Here are some helpful tips on how you can assist your child with their education outside of the classroom:</a:t>
            </a:r>
          </a:p>
          <a:p>
            <a:pPr marL="0" indent="0" algn="l" fontAlgn="base">
              <a:buNone/>
            </a:pPr>
            <a:endParaRPr lang="en-US" sz="1200" b="0" i="0" dirty="0">
              <a:solidFill>
                <a:srgbClr val="333333"/>
              </a:solidFill>
              <a:effectLst/>
              <a:latin typeface="Poppins" panose="00000500000000000000" pitchFamily="2" charset="0"/>
            </a:endParaRPr>
          </a:p>
          <a:p>
            <a:pPr algn="l" fontAlgn="base">
              <a:buFont typeface="+mj-lt"/>
              <a:buAutoNum type="arabicPeriod"/>
            </a:pPr>
            <a:r>
              <a:rPr lang="en-US" sz="1200" b="1" i="0" dirty="0">
                <a:solidFill>
                  <a:srgbClr val="333333"/>
                </a:solidFill>
                <a:effectLst/>
                <a:latin typeface="inherit"/>
              </a:rPr>
              <a:t>Establish a Routine:</a:t>
            </a:r>
            <a:r>
              <a:rPr lang="en-US" sz="1200" b="0" i="0" dirty="0">
                <a:solidFill>
                  <a:srgbClr val="333333"/>
                </a:solidFill>
                <a:effectLst/>
                <a:latin typeface="Poppins" panose="00000500000000000000" pitchFamily="2" charset="0"/>
              </a:rPr>
              <a:t> Encourage your child to set aside specific times for homework and revision. Creating a consistent routine can help them stay organised and focused.</a:t>
            </a:r>
          </a:p>
          <a:p>
            <a:pPr algn="l" fontAlgn="base">
              <a:buFont typeface="+mj-lt"/>
              <a:buAutoNum type="arabicPeriod"/>
            </a:pPr>
            <a:r>
              <a:rPr lang="en-US" sz="1200" b="1" i="0" dirty="0">
                <a:solidFill>
                  <a:srgbClr val="333333"/>
                </a:solidFill>
                <a:effectLst/>
                <a:latin typeface="inherit"/>
              </a:rPr>
              <a:t>Provide a Quiet Study Space:</a:t>
            </a:r>
            <a:r>
              <a:rPr lang="en-US" sz="1200" b="0" i="0" dirty="0">
                <a:solidFill>
                  <a:srgbClr val="333333"/>
                </a:solidFill>
                <a:effectLst/>
                <a:latin typeface="Poppins" panose="00000500000000000000" pitchFamily="2" charset="0"/>
              </a:rPr>
              <a:t> Designate a quiet and well-lit area for your child to concentrate on their schoolwork. A comfortable workspace can enhance their productivity.</a:t>
            </a:r>
          </a:p>
          <a:p>
            <a:pPr algn="l" fontAlgn="base">
              <a:buFont typeface="+mj-lt"/>
              <a:buAutoNum type="arabicPeriod"/>
            </a:pPr>
            <a:r>
              <a:rPr lang="en-US" sz="1200" b="1" i="0" dirty="0">
                <a:solidFill>
                  <a:srgbClr val="333333"/>
                </a:solidFill>
                <a:effectLst/>
                <a:latin typeface="inherit"/>
              </a:rPr>
              <a:t>Encourage Reading:</a:t>
            </a:r>
            <a:r>
              <a:rPr lang="en-US" sz="1200" b="0" i="0" dirty="0">
                <a:solidFill>
                  <a:srgbClr val="333333"/>
                </a:solidFill>
                <a:effectLst/>
                <a:latin typeface="Poppins" panose="00000500000000000000" pitchFamily="2" charset="0"/>
              </a:rPr>
              <a:t> Foster a love for reading by providing a variety of books that cater to your child's interests. Reading regularly can improve their literacy skills and broaden their knowledge.</a:t>
            </a:r>
          </a:p>
          <a:p>
            <a:pPr algn="l" fontAlgn="base">
              <a:buFont typeface="+mj-lt"/>
              <a:buAutoNum type="arabicPeriod"/>
            </a:pPr>
            <a:r>
              <a:rPr lang="en-US" sz="1200" b="1" i="0" dirty="0">
                <a:solidFill>
                  <a:srgbClr val="333333"/>
                </a:solidFill>
                <a:effectLst/>
                <a:latin typeface="inherit"/>
              </a:rPr>
              <a:t>Support Curiosity:</a:t>
            </a:r>
            <a:r>
              <a:rPr lang="en-US" sz="1200" b="0" i="0" dirty="0">
                <a:solidFill>
                  <a:srgbClr val="333333"/>
                </a:solidFill>
                <a:effectLst/>
                <a:latin typeface="Poppins" panose="00000500000000000000" pitchFamily="2" charset="0"/>
              </a:rPr>
              <a:t> Encourage your child to ask questions and explore topics that interest them. Engaging in discussions and seeking answers together can deepen their understanding of various subjects.</a:t>
            </a:r>
          </a:p>
          <a:p>
            <a:pPr algn="l" fontAlgn="base">
              <a:buFont typeface="+mj-lt"/>
              <a:buAutoNum type="arabicPeriod"/>
            </a:pPr>
            <a:r>
              <a:rPr lang="en-US" sz="1200" b="1" i="0" dirty="0">
                <a:solidFill>
                  <a:srgbClr val="333333"/>
                </a:solidFill>
                <a:effectLst/>
                <a:latin typeface="inherit"/>
              </a:rPr>
              <a:t>Monitor Progress:</a:t>
            </a:r>
            <a:r>
              <a:rPr lang="en-US" sz="1200" b="0" i="0" dirty="0">
                <a:solidFill>
                  <a:srgbClr val="333333"/>
                </a:solidFill>
                <a:effectLst/>
                <a:latin typeface="Poppins" panose="00000500000000000000" pitchFamily="2" charset="0"/>
              </a:rPr>
              <a:t> Regularly check in with your child about their schoolwork and academic progress. Celebrate their achievements and offer support if they are facing challenges.</a:t>
            </a:r>
          </a:p>
          <a:p>
            <a:pPr marL="0" indent="0" algn="l" fontAlgn="base">
              <a:buNone/>
            </a:pPr>
            <a:endParaRPr lang="en-US" sz="1200" b="0" i="0" dirty="0">
              <a:solidFill>
                <a:srgbClr val="333333"/>
              </a:solidFill>
              <a:effectLst/>
              <a:latin typeface="Poppins" panose="00000500000000000000" pitchFamily="2" charset="0"/>
            </a:endParaRPr>
          </a:p>
          <a:p>
            <a:pPr marL="0" indent="0" algn="l" fontAlgn="base">
              <a:buNone/>
            </a:pPr>
            <a:r>
              <a:rPr lang="en-US" sz="1200" b="0" i="0" dirty="0">
                <a:solidFill>
                  <a:srgbClr val="333333"/>
                </a:solidFill>
                <a:effectLst/>
                <a:latin typeface="Poppins" panose="00000500000000000000" pitchFamily="2" charset="0"/>
              </a:rPr>
              <a:t>By actively engaging in your child's education at home, you can reinforce their classroom learning and help them succeed academically.</a:t>
            </a:r>
          </a:p>
          <a:p>
            <a:endParaRPr lang="en-GB" sz="1200" dirty="0"/>
          </a:p>
        </p:txBody>
      </p:sp>
    </p:spTree>
    <p:extLst>
      <p:ext uri="{BB962C8B-B14F-4D97-AF65-F5344CB8AC3E}">
        <p14:creationId xmlns:p14="http://schemas.microsoft.com/office/powerpoint/2010/main" val="3155540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478" name="Rectangle 19477">
            <a:extLst>
              <a:ext uri="{FF2B5EF4-FFF2-40B4-BE49-F238E27FC236}">
                <a16:creationId xmlns:a16="http://schemas.microsoft.com/office/drawing/2014/main" id="{9203DE33-2CD4-4CA8-9AF3-37C3B6513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9144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80" name="Rectangle 19479">
            <a:extLst>
              <a:ext uri="{FF2B5EF4-FFF2-40B4-BE49-F238E27FC236}">
                <a16:creationId xmlns:a16="http://schemas.microsoft.com/office/drawing/2014/main" id="{0AF57B88-1D4C-41FA-A761-EC1DD10C3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482" name="Rectangle 19481">
            <a:extLst>
              <a:ext uri="{FF2B5EF4-FFF2-40B4-BE49-F238E27FC236}">
                <a16:creationId xmlns:a16="http://schemas.microsoft.com/office/drawing/2014/main" id="{D2548F45-5164-4ABB-8212-7F293FDED8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4123" y="3164497"/>
            <a:ext cx="4355594" cy="3030557"/>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a sun and lines&#10;&#10;Description automatically generated">
            <a:extLst>
              <a:ext uri="{FF2B5EF4-FFF2-40B4-BE49-F238E27FC236}">
                <a16:creationId xmlns:a16="http://schemas.microsoft.com/office/drawing/2014/main" id="{20F9B928-D39E-A993-104C-718C28E6176D}"/>
              </a:ext>
            </a:extLst>
          </p:cNvPr>
          <p:cNvPicPr>
            <a:picLocks noChangeAspect="1"/>
          </p:cNvPicPr>
          <p:nvPr/>
        </p:nvPicPr>
        <p:blipFill>
          <a:blip r:embed="rId2" cstate="print">
            <a:extLst>
              <a:ext uri="{28A0092B-C50C-407E-A947-70E740481C1C}">
                <a14:useLocalDpi xmlns:a14="http://schemas.microsoft.com/office/drawing/2010/main" val="0"/>
              </a:ext>
            </a:extLst>
          </a:blip>
          <a:srcRect l="5399" r="5596" b="3"/>
          <a:stretch/>
        </p:blipFill>
        <p:spPr>
          <a:xfrm>
            <a:off x="3028949" y="10"/>
            <a:ext cx="6120019" cy="6875809"/>
          </a:xfrm>
          <a:prstGeom prst="rect">
            <a:avLst/>
          </a:prstGeom>
        </p:spPr>
      </p:pic>
      <p:sp>
        <p:nvSpPr>
          <p:cNvPr id="19484" name="Freeform: Shape 19483">
            <a:extLst>
              <a:ext uri="{FF2B5EF4-FFF2-40B4-BE49-F238E27FC236}">
                <a16:creationId xmlns:a16="http://schemas.microsoft.com/office/drawing/2014/main" id="{5E81CCFB-7BEF-4186-86FB-D09450B4D0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title"/>
          </p:nvPr>
        </p:nvSpPr>
        <p:spPr>
          <a:xfrm>
            <a:off x="400854" y="2950387"/>
            <a:ext cx="2289220" cy="3531403"/>
          </a:xfrm>
        </p:spPr>
        <p:txBody>
          <a:bodyPr vert="horz" lIns="91440" tIns="45720" rIns="91440" bIns="45720" rtlCol="0" anchor="t">
            <a:normAutofit/>
          </a:bodyPr>
          <a:lstStyle/>
          <a:p>
            <a:pPr algn="r">
              <a:lnSpc>
                <a:spcPct val="90000"/>
              </a:lnSpc>
            </a:pPr>
            <a:r>
              <a:rPr lang="en-US" sz="3500">
                <a:solidFill>
                  <a:srgbClr val="FFFFFF"/>
                </a:solidFill>
              </a:rPr>
              <a:t>Any questions? </a:t>
            </a:r>
          </a:p>
        </p:txBody>
      </p:sp>
    </p:spTree>
    <p:extLst>
      <p:ext uri="{BB962C8B-B14F-4D97-AF65-F5344CB8AC3E}">
        <p14:creationId xmlns:p14="http://schemas.microsoft.com/office/powerpoint/2010/main" val="3709273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3513BEC98A5846B7DCBB064EF0BB32" ma:contentTypeVersion="13" ma:contentTypeDescription="Create a new document." ma:contentTypeScope="" ma:versionID="7b9e0ce3301b5a57d55668ba0c865413">
  <xsd:schema xmlns:xsd="http://www.w3.org/2001/XMLSchema" xmlns:xs="http://www.w3.org/2001/XMLSchema" xmlns:p="http://schemas.microsoft.com/office/2006/metadata/properties" xmlns:ns2="da9962b9-5a2a-4c27-8c1d-88abce1f3c29" xmlns:ns3="d625f226-d08d-4266-ba96-3b11ed3c947a" targetNamespace="http://schemas.microsoft.com/office/2006/metadata/properties" ma:root="true" ma:fieldsID="93d3a255b45fada286e81120bb1c9840" ns2:_="" ns3:_="">
    <xsd:import namespace="da9962b9-5a2a-4c27-8c1d-88abce1f3c29"/>
    <xsd:import namespace="d625f226-d08d-4266-ba96-3b11ed3c947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a9962b9-5a2a-4c27-8c1d-88abce1f3c2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858d860-5831-4b8f-8a60-39baed71e350"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625f226-d08d-4266-ba96-3b11ed3c947a"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fba6f973-2131-44ee-98ce-9cc323a6f79e}" ma:internalName="TaxCatchAll" ma:showField="CatchAllData" ma:web="d625f226-d08d-4266-ba96-3b11ed3c947a">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d625f226-d08d-4266-ba96-3b11ed3c947a" xsi:nil="true"/>
    <lcf76f155ced4ddcb4097134ff3c332f xmlns="da9962b9-5a2a-4c27-8c1d-88abce1f3c2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3C0779B-34A8-4B58-8074-46596164755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a9962b9-5a2a-4c27-8c1d-88abce1f3c29"/>
    <ds:schemaRef ds:uri="d625f226-d08d-4266-ba96-3b11ed3c947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4DD264A-1A8E-4BB4-8405-29227D1CFFD5}">
  <ds:schemaRefs>
    <ds:schemaRef ds:uri="http://schemas.microsoft.com/office/infopath/2007/PartnerControls"/>
    <ds:schemaRef ds:uri="da9962b9-5a2a-4c27-8c1d-88abce1f3c29"/>
    <ds:schemaRef ds:uri="http://purl.org/dc/elements/1.1/"/>
    <ds:schemaRef ds:uri="http://www.w3.org/XML/1998/namespace"/>
    <ds:schemaRef ds:uri="http://schemas.openxmlformats.org/package/2006/metadata/core-properties"/>
    <ds:schemaRef ds:uri="http://schemas.microsoft.com/office/2006/documentManagement/types"/>
    <ds:schemaRef ds:uri="http://schemas.microsoft.com/office/2006/metadata/properties"/>
    <ds:schemaRef ds:uri="d625f226-d08d-4266-ba96-3b11ed3c947a"/>
    <ds:schemaRef ds:uri="http://purl.org/dc/dcmitype/"/>
    <ds:schemaRef ds:uri="http://purl.org/dc/terms/"/>
  </ds:schemaRefs>
</ds:datastoreItem>
</file>

<file path=customXml/itemProps3.xml><?xml version="1.0" encoding="utf-8"?>
<ds:datastoreItem xmlns:ds="http://schemas.openxmlformats.org/officeDocument/2006/customXml" ds:itemID="{0B35D225-FC9C-4921-93B8-44F7137E418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679</Words>
  <Application>Microsoft Office PowerPoint</Application>
  <PresentationFormat>On-screen Show (4:3)</PresentationFormat>
  <Paragraphs>53</Paragraphs>
  <Slides>11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Baguet Script</vt:lpstr>
      <vt:lpstr>Calibri</vt:lpstr>
      <vt:lpstr>Century Gothic</vt:lpstr>
      <vt:lpstr>inherit</vt:lpstr>
      <vt:lpstr>Poppins</vt:lpstr>
      <vt:lpstr>Segoe UI</vt:lpstr>
      <vt:lpstr>Office Theme</vt:lpstr>
      <vt:lpstr>Year 3 &amp; 4 Curriculum  Presentation </vt:lpstr>
      <vt:lpstr>Meet the Team! </vt:lpstr>
      <vt:lpstr>Our Vision and Values</vt:lpstr>
      <vt:lpstr>Structure of the day… </vt:lpstr>
      <vt:lpstr>PowerPoint Presentation</vt:lpstr>
      <vt:lpstr>How will we communicate with you?</vt:lpstr>
      <vt:lpstr>Curriculum Autumn Term</vt:lpstr>
      <vt:lpstr>The Broader Curriculum</vt:lpstr>
      <vt:lpstr>Any questions?</vt:lpstr>
      <vt:lpstr>How can I support my child at home? </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Curriculum Evening</dc:title>
  <dc:creator>Hollie Bowkett</dc:creator>
  <cp:lastModifiedBy>Tom Boyle</cp:lastModifiedBy>
  <cp:revision>53</cp:revision>
  <dcterms:created xsi:type="dcterms:W3CDTF">2019-05-15T06:32:10Z</dcterms:created>
  <dcterms:modified xsi:type="dcterms:W3CDTF">2025-09-01T20:43:11Z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0x010100DC3513BEC98A5846B7DCBB064EF0BB32</vt:lpwstr>
  </property>
  <property fmtid="{D5CDD505-2E9C-101B-9397-08002B2CF9AE}" pid="3" name="MediaServiceImageTags">
    <vt:lpwstr/>
  </property>
</Properties>
</file>